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898" r:id="rId4"/>
    <p:sldId id="259" r:id="rId5"/>
    <p:sldId id="260" r:id="rId6"/>
    <p:sldId id="261" r:id="rId7"/>
    <p:sldId id="262" r:id="rId8"/>
    <p:sldId id="755" r:id="rId9"/>
    <p:sldId id="909" r:id="rId10"/>
    <p:sldId id="1051" r:id="rId11"/>
    <p:sldId id="1084" r:id="rId12"/>
    <p:sldId id="1086" r:id="rId13"/>
    <p:sldId id="1074" r:id="rId14"/>
    <p:sldId id="1052" r:id="rId15"/>
    <p:sldId id="1085" r:id="rId16"/>
    <p:sldId id="1068" r:id="rId17"/>
    <p:sldId id="1088" r:id="rId18"/>
    <p:sldId id="1089" r:id="rId19"/>
    <p:sldId id="1070" r:id="rId20"/>
    <p:sldId id="1090" r:id="rId21"/>
    <p:sldId id="1037" r:id="rId22"/>
    <p:sldId id="1091" r:id="rId23"/>
    <p:sldId id="1092" r:id="rId24"/>
    <p:sldId id="1077" r:id="rId25"/>
    <p:sldId id="1060" r:id="rId26"/>
    <p:sldId id="407" r:id="rId27"/>
    <p:sldId id="417" r:id="rId28"/>
    <p:sldId id="281" r:id="rId29"/>
    <p:sldId id="950" r:id="rId30"/>
    <p:sldId id="276" r:id="rId31"/>
    <p:sldId id="277" r:id="rId32"/>
    <p:sldId id="278" r:id="rId33"/>
    <p:sldId id="283" r:id="rId34"/>
    <p:sldId id="284" r:id="rId35"/>
    <p:sldId id="309" r:id="rId36"/>
    <p:sldId id="310" r:id="rId37"/>
    <p:sldId id="961" r:id="rId38"/>
    <p:sldId id="962" r:id="rId39"/>
    <p:sldId id="976" r:id="rId40"/>
    <p:sldId id="977" r:id="rId41"/>
    <p:sldId id="978" r:id="rId42"/>
    <p:sldId id="312" r:id="rId43"/>
    <p:sldId id="313" r:id="rId44"/>
    <p:sldId id="31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D548E-5E10-49C0-8FEF-9F1BB8843E48}" v="12" dt="2023-07-18T04:30:33.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23/08/2023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34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41693" y="3363218"/>
            <a:ext cx="6934200" cy="2585323"/>
          </a:xfrm>
          <a:prstGeom prst="rect">
            <a:avLst/>
          </a:prstGeom>
        </p:spPr>
        <p:txBody>
          <a:bodyPr wrap="square">
            <a:spAutoFit/>
          </a:bodyPr>
          <a:lstStyle/>
          <a:p>
            <a:pPr algn="ctr"/>
            <a:r>
              <a:rPr lang="it-IT" sz="5400" dirty="0">
                <a:ln w="0"/>
                <a:blipFill dpi="0" rotWithShape="1">
                  <a:blip r:embed="rId4">
                    <a:extLst>
                      <a:ext uri="{28A0092B-C50C-407E-A947-70E740481C1C}">
                        <a14:useLocalDpi xmlns:a14="http://schemas.microsoft.com/office/drawing/2010/main" val="0"/>
                      </a:ext>
                    </a:extLst>
                  </a:blip>
                  <a:srcRect/>
                  <a:tile tx="0" ty="0" sx="100000" sy="100000" flip="none" algn="ctr"/>
                </a:blipFill>
                <a:effectLst>
                  <a:glow rad="101600">
                    <a:schemeClr val="accent2">
                      <a:satMod val="175000"/>
                      <a:alpha val="40000"/>
                    </a:schemeClr>
                  </a:glow>
                  <a:reflection blurRad="6350" stA="43000" endPos="22000" dir="5400000" sy="-90000" algn="bl" rotWithShape="0"/>
                </a:effectLst>
                <a:latin typeface="Arial Black" pitchFamily="34" charset="0"/>
              </a:rPr>
              <a:t>MENGHAYATI ERTI KEMERDEKAAN</a:t>
            </a: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8 SAFAR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25 OGOS 2023M</a:t>
            </a:r>
          </a:p>
        </p:txBody>
      </p:sp>
      <p:sp>
        <p:nvSpPr>
          <p:cNvPr id="8" name="Rectangle 7">
            <a:extLst>
              <a:ext uri="{FF2B5EF4-FFF2-40B4-BE49-F238E27FC236}">
                <a16:creationId xmlns:a16="http://schemas.microsoft.com/office/drawing/2014/main" xmlns="" id="{8960F57B-0C44-413D-995C-E277E8EEDB04}"/>
              </a:ext>
            </a:extLst>
          </p:cNvPr>
          <p:cNvSpPr/>
          <p:nvPr/>
        </p:nvSpPr>
        <p:spPr>
          <a:xfrm>
            <a:off x="153876" y="1421240"/>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glow rad="101600">
                    <a:srgbClr val="002060">
                      <a:alpha val="90000"/>
                    </a:srgbClr>
                  </a:glow>
                  <a:outerShdw blurRad="38100" dist="19050" dir="2700000" algn="tl" rotWithShape="0">
                    <a:schemeClr val="dk1">
                      <a:alpha val="40000"/>
                    </a:schemeClr>
                  </a:outerShdw>
                </a:effectLst>
                <a:latin typeface="Bernard MT Condensed" pitchFamily="18" charset="0"/>
              </a:rPr>
              <a:t> Agama Terengganu</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1676400"/>
            <a:ext cx="8305800" cy="4724400"/>
          </a:xfrm>
          <a:prstGeom prst="roundRect">
            <a:avLst/>
          </a:prstGeom>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Pembukaan Mekah menjadi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titik tolak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kemerdekaan yang sebenar. Merdeka bukan sahaja bebas tanahair daripada cengkaman penjajah, bahkan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bebas</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daripada kegelapan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kekufuran</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kepada cahaya kebenaran. </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171700" y="304800"/>
            <a:ext cx="4876800" cy="1143000"/>
          </a:xfrm>
          <a:prstGeom prst="roundRect">
            <a:avLst/>
          </a:prstGeom>
          <a:gradFill>
            <a:gsLst>
              <a:gs pos="17000">
                <a:schemeClr val="bg2">
                  <a:lumMod val="50000"/>
                </a:schemeClr>
              </a:gs>
              <a:gs pos="62000">
                <a:schemeClr val="accent3">
                  <a:lumMod val="75000"/>
                </a:schemeClr>
              </a:gs>
            </a:gsLst>
            <a:lin ang="16200000" scaled="0"/>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Islam</a:t>
            </a:r>
          </a:p>
        </p:txBody>
      </p:sp>
    </p:spTree>
    <p:extLst>
      <p:ext uri="{BB962C8B-B14F-4D97-AF65-F5344CB8AC3E}">
        <p14:creationId xmlns:p14="http://schemas.microsoft.com/office/powerpoint/2010/main" val="228191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6" name="Rectangle 5"/>
          <p:cNvSpPr/>
          <p:nvPr/>
        </p:nvSpPr>
        <p:spPr>
          <a:xfrm>
            <a:off x="409869" y="4191000"/>
            <a:ext cx="8147319" cy="2062103"/>
          </a:xfrm>
          <a:prstGeom prst="rect">
            <a:avLst/>
          </a:prstGeom>
        </p:spPr>
        <p:txBody>
          <a:bodyPr wrap="square">
            <a:spAutoFit/>
          </a:bodyPr>
          <a:lstStyle/>
          <a:p>
            <a:pPr algn="just"/>
            <a:r>
              <a:rPr lang="sv-SE" sz="2400" b="1" dirty="0">
                <a:ln w="1905"/>
                <a:solidFill>
                  <a:schemeClr val="accent2">
                    <a:lumMod val="75000"/>
                  </a:schemeClr>
                </a:solidFill>
                <a:effectLst>
                  <a:innerShdw blurRad="69850" dist="43180" dir="5400000">
                    <a:srgbClr val="000000">
                      <a:alpha val="65000"/>
                    </a:srgbClr>
                  </a:innerShdw>
                </a:effectLst>
              </a:rPr>
              <a:t> </a:t>
            </a:r>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3200" b="1" dirty="0">
                <a:ln w="1905"/>
                <a:solidFill>
                  <a:srgbClr val="C00000"/>
                </a:solidFill>
                <a:effectLst>
                  <a:innerShdw blurRad="69850" dist="43180" dir="5400000">
                    <a:srgbClr val="000000">
                      <a:alpha val="65000"/>
                    </a:srgbClr>
                  </a:innerShdw>
                </a:effectLst>
              </a:rPr>
              <a:t>Dan </a:t>
            </a:r>
            <a:r>
              <a:rPr lang="en-US" sz="3200" b="1" dirty="0" err="1">
                <a:ln w="1905"/>
                <a:solidFill>
                  <a:srgbClr val="C00000"/>
                </a:solidFill>
                <a:effectLst>
                  <a:innerShdw blurRad="69850" dist="43180" dir="5400000">
                    <a:srgbClr val="000000">
                      <a:alpha val="65000"/>
                    </a:srgbClr>
                  </a:innerShdw>
                </a:effectLst>
              </a:rPr>
              <a:t>katakanlah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Telah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datang</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kebenaran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hilanglah</a:t>
            </a:r>
            <a:r>
              <a:rPr lang="en-US" sz="3200" b="1" dirty="0">
                <a:ln w="1905"/>
                <a:solidFill>
                  <a:srgbClr val="C00000"/>
                </a:solidFill>
                <a:effectLst>
                  <a:innerShdw blurRad="69850" dist="43180" dir="5400000">
                    <a:srgbClr val="000000">
                      <a:alpha val="65000"/>
                    </a:srgbClr>
                  </a:innerShdw>
                </a:effectLst>
              </a:rPr>
              <a:t> yang </a:t>
            </a:r>
            <a:r>
              <a:rPr lang="en-US" sz="3200" b="1" dirty="0" err="1">
                <a:ln w="1905"/>
                <a:solidFill>
                  <a:srgbClr val="C00000"/>
                </a:solidFill>
                <a:effectLst>
                  <a:innerShdw blurRad="69850" dist="43180" dir="5400000">
                    <a:srgbClr val="000000">
                      <a:alpha val="65000"/>
                    </a:srgbClr>
                  </a:innerShdw>
                </a:effectLst>
              </a:rPr>
              <a:t>salah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sesungguhnya</a:t>
            </a:r>
            <a:r>
              <a:rPr lang="en-US" sz="3200" b="1" dirty="0">
                <a:ln w="1905"/>
                <a:solidFill>
                  <a:srgbClr val="C00000"/>
                </a:solidFill>
                <a:effectLst>
                  <a:innerShdw blurRad="69850" dist="43180" dir="5400000">
                    <a:srgbClr val="000000">
                      <a:alpha val="65000"/>
                    </a:srgbClr>
                  </a:innerShdw>
                </a:effectLst>
              </a:rPr>
              <a:t> yang </a:t>
            </a:r>
            <a:r>
              <a:rPr lang="en-US" sz="3200" b="1" dirty="0" err="1">
                <a:ln w="1905"/>
                <a:solidFill>
                  <a:srgbClr val="C00000"/>
                </a:solidFill>
                <a:effectLst>
                  <a:innerShdw blurRad="69850" dist="43180" dir="5400000">
                    <a:srgbClr val="000000">
                      <a:alpha val="65000"/>
                    </a:srgbClr>
                  </a:innerShdw>
                </a:effectLst>
              </a:rPr>
              <a:t>salah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itu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sememangnya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satu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perkara</a:t>
            </a:r>
            <a:r>
              <a:rPr lang="en-US" sz="3200" b="1" dirty="0">
                <a:ln w="1905"/>
                <a:solidFill>
                  <a:srgbClr val="C00000"/>
                </a:solidFill>
                <a:effectLst>
                  <a:innerShdw blurRad="69850" dist="43180" dir="5400000">
                    <a:srgbClr val="000000">
                      <a:alpha val="65000"/>
                    </a:srgbClr>
                  </a:innerShdw>
                </a:effectLst>
              </a:rPr>
              <a:t> yang </a:t>
            </a:r>
            <a:r>
              <a:rPr lang="en-US" sz="3200" b="1" dirty="0" err="1">
                <a:ln w="1905"/>
                <a:solidFill>
                  <a:srgbClr val="C00000"/>
                </a:solidFill>
                <a:effectLst>
                  <a:innerShdw blurRad="69850" dist="43180" dir="5400000">
                    <a:srgbClr val="000000">
                      <a:alpha val="65000"/>
                    </a:srgbClr>
                  </a:innerShdw>
                </a:effectLst>
              </a:rPr>
              <a:t>tetap</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lenyap</a:t>
            </a:r>
            <a:r>
              <a:rPr lang="en-US" sz="3200" b="1" dirty="0">
                <a:ln w="1905"/>
                <a:solidFill>
                  <a:srgbClr val="C00000"/>
                </a:solidFill>
                <a:effectLst>
                  <a:innerShdw blurRad="69850" dist="43180" dir="5400000">
                    <a:srgbClr val="000000">
                      <a:alpha val="65000"/>
                    </a:srgbClr>
                  </a:innerShdw>
                </a:effectLst>
              </a:rPr>
              <a:t>.</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surah al-Isra’, ayat 81:</a:t>
            </a:r>
          </a:p>
        </p:txBody>
      </p:sp>
      <p:pic>
        <p:nvPicPr>
          <p:cNvPr id="3" name="Picture 2">
            <a:extLst>
              <a:ext uri="{FF2B5EF4-FFF2-40B4-BE49-F238E27FC236}">
                <a16:creationId xmlns:a16="http://schemas.microsoft.com/office/drawing/2014/main" xmlns="" id="{6D91742C-A61D-4FE3-AB56-8BA1775CE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90" y="1371600"/>
            <a:ext cx="7517019" cy="3133616"/>
          </a:xfrm>
          <a:prstGeom prst="rect">
            <a:avLst/>
          </a:prstGeom>
        </p:spPr>
      </p:pic>
    </p:spTree>
    <p:extLst>
      <p:ext uri="{BB962C8B-B14F-4D97-AF65-F5344CB8AC3E}">
        <p14:creationId xmlns:p14="http://schemas.microsoft.com/office/powerpoint/2010/main" val="334025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598714" y="1905000"/>
            <a:ext cx="8153400" cy="43434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Seorang pahlawan Islam bernama Rib’i bin ‘Amir RA, pernah ditanya oleh Rustum iaitu panglima Parsi, tentang tujuan umat Islam datang ke Parsi. Rib’i bin Amir RA menjawab:</a:t>
            </a:r>
          </a:p>
        </p:txBody>
      </p:sp>
      <p:sp>
        <p:nvSpPr>
          <p:cNvPr id="3" name="Rectangle: Rounded Corners 1">
            <a:extLst>
              <a:ext uri="{FF2B5EF4-FFF2-40B4-BE49-F238E27FC236}">
                <a16:creationId xmlns:a16="http://schemas.microsoft.com/office/drawing/2014/main" xmlns="" id="{0808471C-4130-3D2E-1B60-244917EA6DA8}"/>
              </a:ext>
            </a:extLst>
          </p:cNvPr>
          <p:cNvSpPr/>
          <p:nvPr/>
        </p:nvSpPr>
        <p:spPr>
          <a:xfrm>
            <a:off x="598714" y="457200"/>
            <a:ext cx="8153400" cy="10668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menjelaskan lagi maksud kemerdekaan atau pembebasan ini</a:t>
            </a:r>
          </a:p>
        </p:txBody>
      </p:sp>
    </p:spTree>
    <p:extLst>
      <p:ext uri="{BB962C8B-B14F-4D97-AF65-F5344CB8AC3E}">
        <p14:creationId xmlns:p14="http://schemas.microsoft.com/office/powerpoint/2010/main" val="330044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481263" y="304800"/>
            <a:ext cx="8153400" cy="62484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kami adalah kaum yang diutuskan oleh Allah SWT untuk membebaskan manusia daripada perhambaan sesama makhluk kepada menyembah yang Maha Pencipta, daripada kesempitan dunia kepada keluasan dunia dan akhirat, daripada kekeliruan dan kesesatan agama lain kepada keadilan Islam”. </a:t>
            </a:r>
          </a:p>
        </p:txBody>
      </p:sp>
      <p:sp>
        <p:nvSpPr>
          <p:cNvPr id="9" name="Arrow: Chevron 7">
            <a:extLst>
              <a:ext uri="{FF2B5EF4-FFF2-40B4-BE49-F238E27FC236}">
                <a16:creationId xmlns:a16="http://schemas.microsoft.com/office/drawing/2014/main" xmlns="" id="{CA4BF746-4F4B-830B-CDE1-60A85C3F9A3F}"/>
              </a:ext>
            </a:extLst>
          </p:cNvPr>
          <p:cNvSpPr/>
          <p:nvPr/>
        </p:nvSpPr>
        <p:spPr>
          <a:xfrm>
            <a:off x="214563" y="3132963"/>
            <a:ext cx="533400" cy="592074"/>
          </a:xfrm>
          <a:prstGeom prst="chevron">
            <a:avLst/>
          </a:prstGeom>
          <a:solidFill>
            <a:srgbClr val="FFC000"/>
          </a:solid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251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762000" y="2133600"/>
            <a:ext cx="7620000" cy="4267200"/>
          </a:xfrm>
          <a:prstGeom prst="roundRect">
            <a:avLst/>
          </a:prstGeom>
          <a:solidFill>
            <a:schemeClr val="accent1">
              <a:lumMod val="75000"/>
            </a:schemeClr>
          </a:soli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kemerdekaan dalam diri membawa maksud </a:t>
            </a:r>
            <a:r>
              <a:rPr lang="fi-FI" sz="36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bebas</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daripada perkara yang </a:t>
            </a:r>
            <a:r>
              <a:rPr lang="fi-FI" sz="36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dimurkai</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oleh Allah SWT dan Rasul-Nya. </a:t>
            </a: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762000" y="457200"/>
            <a:ext cx="7620000" cy="1371600"/>
          </a:xfrm>
          <a:prstGeom prst="roundRect">
            <a:avLst/>
          </a:prstGeom>
          <a:gradFill>
            <a:gsLst>
              <a:gs pos="0">
                <a:schemeClr val="accent2">
                  <a:lumMod val="75000"/>
                </a:schemeClr>
              </a:gs>
              <a:gs pos="55000">
                <a:schemeClr val="dk1">
                  <a:tint val="15000"/>
                  <a:satMod val="350000"/>
                </a:schemeClr>
              </a:gs>
            </a:gsLst>
          </a:gra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Sebagai individu Muslim, </a:t>
            </a:r>
          </a:p>
        </p:txBody>
      </p:sp>
    </p:spTree>
    <p:extLst>
      <p:ext uri="{BB962C8B-B14F-4D97-AF65-F5344CB8AC3E}">
        <p14:creationId xmlns:p14="http://schemas.microsoft.com/office/powerpoint/2010/main" val="407824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621632" y="1524000"/>
            <a:ext cx="8001000" cy="5105400"/>
          </a:xfrm>
          <a:prstGeom prst="roundRect">
            <a:avLst/>
          </a:prstGeom>
          <a:solidFill>
            <a:schemeClr val="accent1">
              <a:lumMod val="75000"/>
            </a:schemeClr>
          </a:soli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bahawa sekalipun negara kita telah lama merdeka, </a:t>
            </a:r>
            <a:r>
              <a:rPr lang="fi-FI" sz="36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malangnya</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sebahagian umat Islam hari ini dilihat masih terjajah dan terpengaruh dengan </a:t>
            </a:r>
            <a:r>
              <a:rPr lang="fi-FI" sz="36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penyelewengan pemikiran</a:t>
            </a: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kesan penjajahan bentuk baharu sehingga boleh merosakkan akidah.</a:t>
            </a:r>
          </a:p>
        </p:txBody>
      </p:sp>
      <p:sp>
        <p:nvSpPr>
          <p:cNvPr id="3" name="Rectangle: Rounded Corners 1">
            <a:extLst>
              <a:ext uri="{FF2B5EF4-FFF2-40B4-BE49-F238E27FC236}">
                <a16:creationId xmlns:a16="http://schemas.microsoft.com/office/drawing/2014/main" xmlns="" id="{0808471C-4130-3D2E-1B60-244917EA6DA8}"/>
              </a:ext>
            </a:extLst>
          </p:cNvPr>
          <p:cNvSpPr/>
          <p:nvPr/>
        </p:nvSpPr>
        <p:spPr>
          <a:xfrm>
            <a:off x="812132" y="266700"/>
            <a:ext cx="7620000" cy="1143000"/>
          </a:xfrm>
          <a:prstGeom prst="roundRect">
            <a:avLst/>
          </a:prstGeom>
          <a:gradFill>
            <a:gsLst>
              <a:gs pos="0">
                <a:schemeClr val="accent2">
                  <a:lumMod val="75000"/>
                </a:schemeClr>
              </a:gs>
              <a:gs pos="100000">
                <a:schemeClr val="dk1">
                  <a:tint val="15000"/>
                  <a:satMod val="350000"/>
                </a:schemeClr>
              </a:gs>
            </a:gsLst>
          </a:gra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Namun realiti semasa menunjukkan </a:t>
            </a:r>
          </a:p>
        </p:txBody>
      </p:sp>
    </p:spTree>
    <p:extLst>
      <p:ext uri="{BB962C8B-B14F-4D97-AF65-F5344CB8AC3E}">
        <p14:creationId xmlns:p14="http://schemas.microsoft.com/office/powerpoint/2010/main" val="178241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621632" y="1524000"/>
            <a:ext cx="8001000" cy="5105400"/>
          </a:xfrm>
          <a:prstGeom prst="roundRect">
            <a:avLst/>
          </a:prstGeom>
          <a:solidFill>
            <a:schemeClr val="accent1">
              <a:lumMod val="75000"/>
            </a:schemeClr>
          </a:solidFill>
          <a:ln>
            <a:solidFill>
              <a:srgbClr val="FFFF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ialah yang bertunjangkan logik akal fikiran semata-mata dengan </a:t>
            </a:r>
            <a:r>
              <a:rPr lang="fi-FI"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mengenepikan al-Quran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a:t>
            </a:r>
            <a:r>
              <a:rPr lang="fi-FI"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 hadis</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serta menolak dan meremehkan hukum-hakam Islam, sebagaimana yang dilakukan oleh pihak dan kumpulan yang tidak bertanggungjawab. </a:t>
            </a:r>
          </a:p>
        </p:txBody>
      </p:sp>
      <p:sp>
        <p:nvSpPr>
          <p:cNvPr id="3" name="Rectangle: Rounded Corners 1">
            <a:extLst>
              <a:ext uri="{FF2B5EF4-FFF2-40B4-BE49-F238E27FC236}">
                <a16:creationId xmlns:a16="http://schemas.microsoft.com/office/drawing/2014/main" xmlns="" id="{0808471C-4130-3D2E-1B60-244917EA6DA8}"/>
              </a:ext>
            </a:extLst>
          </p:cNvPr>
          <p:cNvSpPr/>
          <p:nvPr/>
        </p:nvSpPr>
        <p:spPr>
          <a:xfrm>
            <a:off x="812132" y="228600"/>
            <a:ext cx="7620000" cy="1143000"/>
          </a:xfrm>
          <a:prstGeom prst="roundRect">
            <a:avLst/>
          </a:prstGeom>
          <a:gradFill>
            <a:gsLst>
              <a:gs pos="0">
                <a:schemeClr val="accent2">
                  <a:lumMod val="75000"/>
                </a:schemeClr>
              </a:gs>
              <a:gs pos="100000">
                <a:schemeClr val="dk1">
                  <a:tint val="15000"/>
                  <a:satMod val="350000"/>
                </a:schemeClr>
              </a:gs>
            </a:gsLst>
          </a:gra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fi-FI"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Antara pemikiran menyeleweng tersebut </a:t>
            </a:r>
          </a:p>
        </p:txBody>
      </p:sp>
    </p:spTree>
    <p:extLst>
      <p:ext uri="{BB962C8B-B14F-4D97-AF65-F5344CB8AC3E}">
        <p14:creationId xmlns:p14="http://schemas.microsoft.com/office/powerpoint/2010/main" val="418849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457200" y="304800"/>
            <a:ext cx="8229600" cy="6248400"/>
          </a:xfrm>
          <a:prstGeom prst="horizontalScroll">
            <a:avLst/>
          </a:prstGeom>
          <a:gradFill>
            <a:gsLst>
              <a:gs pos="11000">
                <a:schemeClr val="bg2">
                  <a:lumMod val="25000"/>
                </a:schemeClr>
              </a:gs>
              <a:gs pos="94000">
                <a:schemeClr val="bg2">
                  <a:lumMod val="50000"/>
                </a:schemeClr>
              </a:gs>
            </a:gsLst>
            <a:lin ang="16200000" scaled="0"/>
          </a:gra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menghayati erti kemerdekaan dalam konteks hari ini, mimbar ingin mengajak seluruh umat Islam menginsafi bahawa kemerdekaan negara yang kita perolehi adalah anugerah Allah SWT yang wajib disyukuri dan dipelihara. Pelbagai nikmat telah dirasai oleh rakyat hasil dari kemerdekaan.</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6999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457200" y="304800"/>
            <a:ext cx="8229600" cy="6248400"/>
          </a:xfrm>
          <a:prstGeom prst="horizontalScroll">
            <a:avLst/>
          </a:prstGeom>
          <a:gradFill>
            <a:gsLst>
              <a:gs pos="11000">
                <a:schemeClr val="bg2">
                  <a:lumMod val="25000"/>
                </a:schemeClr>
              </a:gs>
              <a:gs pos="94000">
                <a:schemeClr val="bg2">
                  <a:lumMod val="50000"/>
                </a:schemeClr>
              </a:gs>
            </a:gsLst>
            <a:lin ang="16200000" scaled="0"/>
          </a:gra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nikmat terbesar kemerdekaan ialah</a:t>
            </a:r>
          </a:p>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Malaysia menjadi sebuah negara yang berdaulat sehingga keamanan, keselamatan dan kemakmuran dapat dirasai oleh seluruh rakyat. Umat Islam pula dapat mengamalkan ajaran Islam dengan bebas</a:t>
            </a:r>
          </a:p>
        </p:txBody>
      </p:sp>
    </p:spTree>
    <p:extLst>
      <p:ext uri="{BB962C8B-B14F-4D97-AF65-F5344CB8AC3E}">
        <p14:creationId xmlns:p14="http://schemas.microsoft.com/office/powerpoint/2010/main" val="149921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2000" r="-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xmlns="" id="{AB2DE3E0-5296-59FF-7B05-F4B0BA73FF3C}"/>
              </a:ext>
            </a:extLst>
          </p:cNvPr>
          <p:cNvSpPr/>
          <p:nvPr/>
        </p:nvSpPr>
        <p:spPr>
          <a:xfrm>
            <a:off x="2590800" y="762000"/>
            <a:ext cx="5943600" cy="76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tanda kesyukuran</a:t>
            </a:r>
          </a:p>
        </p:txBody>
      </p:sp>
      <p:sp>
        <p:nvSpPr>
          <p:cNvPr id="9" name="Rectangle: Rounded Corners 8">
            <a:extLst>
              <a:ext uri="{FF2B5EF4-FFF2-40B4-BE49-F238E27FC236}">
                <a16:creationId xmlns:a16="http://schemas.microsoft.com/office/drawing/2014/main" xmlns="" id="{FA9C5201-3937-4A66-A830-C32FEA0519A1}"/>
              </a:ext>
            </a:extLst>
          </p:cNvPr>
          <p:cNvSpPr/>
          <p:nvPr/>
        </p:nvSpPr>
        <p:spPr>
          <a:xfrm>
            <a:off x="609600" y="1828800"/>
            <a:ext cx="8077200" cy="4419600"/>
          </a:xfrm>
          <a:prstGeom prst="flowChartAlternateProcess">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kita bersama-sama berganding bahu memelihara dan seterusnya mempertahankan negara Malaysia yang tercinta ini daripada sebarang anasir dan usaha yang boleh menggugat kedaulatan dan keutuhan negara.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1">
            <a:extLst>
              <a:ext uri="{FF2B5EF4-FFF2-40B4-BE49-F238E27FC236}">
                <a16:creationId xmlns:a16="http://schemas.microsoft.com/office/drawing/2014/main" xmlns="" id="{AB2DE3E0-5296-59FF-7B05-F4B0BA73FF3C}"/>
              </a:ext>
            </a:extLst>
          </p:cNvPr>
          <p:cNvSpPr/>
          <p:nvPr/>
        </p:nvSpPr>
        <p:spPr>
          <a:xfrm>
            <a:off x="838200" y="753979"/>
            <a:ext cx="2133600" cy="762000"/>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Oleh itu, </a:t>
            </a:r>
          </a:p>
        </p:txBody>
      </p:sp>
    </p:spTree>
    <p:extLst>
      <p:ext uri="{BB962C8B-B14F-4D97-AF65-F5344CB8AC3E}">
        <p14:creationId xmlns:p14="http://schemas.microsoft.com/office/powerpoint/2010/main" val="2745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5000" r="-5000"/>
          </a:stretch>
        </a:blipFill>
        <a:effectLst/>
      </p:bgPr>
    </p:bg>
    <p:spTree>
      <p:nvGrpSpPr>
        <p:cNvPr id="1" name=""/>
        <p:cNvGrpSpPr/>
        <p:nvPr/>
      </p:nvGrpSpPr>
      <p:grpSpPr>
        <a:xfrm>
          <a:off x="0" y="0"/>
          <a:ext cx="0" cy="0"/>
          <a:chOff x="0" y="0"/>
          <a:chExt cx="0" cy="0"/>
        </a:xfrm>
      </p:grpSpPr>
      <p:sp>
        <p:nvSpPr>
          <p:cNvPr id="4"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2" name="Flowchart: Alternate Process 1"/>
          <p:cNvSpPr/>
          <p:nvPr/>
        </p:nvSpPr>
        <p:spPr>
          <a:xfrm>
            <a:off x="682690" y="1828800"/>
            <a:ext cx="7772400" cy="4392692"/>
          </a:xfrm>
          <a:prstGeom prst="flowChartAlternateProcess">
            <a:avLst/>
          </a:prstGeom>
          <a:gradFill>
            <a:gsLst>
              <a:gs pos="100000">
                <a:srgbClr val="00B050"/>
              </a:gs>
              <a:gs pos="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dirty="0">
                <a:ln>
                  <a:solidFill>
                    <a:schemeClr val="tx1"/>
                  </a:solidFill>
                </a:ln>
                <a:latin typeface="Arial Black" panose="020B0A04020102020204" pitchFamily="34" charset="0"/>
              </a:rPr>
              <a:t>Justeru, </a:t>
            </a:r>
            <a:r>
              <a:rPr lang="en-US" sz="2800" dirty="0" err="1">
                <a:ln>
                  <a:solidFill>
                    <a:schemeClr val="tx1"/>
                  </a:solidFill>
                </a:ln>
                <a:latin typeface="Arial Black" panose="020B0A04020102020204" pitchFamily="34" charset="0"/>
              </a:rPr>
              <a:t>Khatib</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juga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ingin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menyeru</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kepada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golongan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remaja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marilah</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sama-sama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kita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menyemai</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semangat</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kemerdekaan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ini</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berpaksikan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semangat</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cintakan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negara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dengan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mengekalkan</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jatidiri</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muslim</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sebagaimana</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generasi</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awal</a:t>
            </a:r>
            <a:r>
              <a:rPr lang="en-US" sz="2800" dirty="0">
                <a:ln>
                  <a:solidFill>
                    <a:schemeClr val="tx1"/>
                  </a:solidFill>
                </a:ln>
                <a:latin typeface="Arial Black" panose="020B0A04020102020204" pitchFamily="34" charset="0"/>
              </a:rPr>
              <a:t> Islam yang </a:t>
            </a:r>
            <a:r>
              <a:rPr lang="en-US" sz="2800" dirty="0" err="1">
                <a:ln>
                  <a:solidFill>
                    <a:schemeClr val="tx1"/>
                  </a:solidFill>
                </a:ln>
                <a:latin typeface="Arial Black" panose="020B0A04020102020204" pitchFamily="34" charset="0"/>
              </a:rPr>
              <a:t>terdidik</a:t>
            </a:r>
            <a:r>
              <a:rPr lang="en-US" sz="2800" dirty="0">
                <a:ln>
                  <a:solidFill>
                    <a:schemeClr val="tx1"/>
                  </a:solidFill>
                </a:ln>
                <a:latin typeface="Arial Black" panose="020B0A04020102020204" pitchFamily="34" charset="0"/>
              </a:rPr>
              <a:t> di </a:t>
            </a:r>
            <a:r>
              <a:rPr lang="en-US" sz="2800" dirty="0" err="1">
                <a:ln>
                  <a:solidFill>
                    <a:schemeClr val="tx1"/>
                  </a:solidFill>
                </a:ln>
                <a:latin typeface="Arial Black" panose="020B0A04020102020204" pitchFamily="34" charset="0"/>
              </a:rPr>
              <a:t>bawah</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tarbiah</a:t>
            </a:r>
            <a:r>
              <a:rPr lang="en-US" sz="2800" dirty="0">
                <a:ln>
                  <a:solidFill>
                    <a:schemeClr val="tx1"/>
                  </a:solidFill>
                </a:ln>
                <a:latin typeface="Arial Black" panose="020B0A04020102020204" pitchFamily="34" charset="0"/>
              </a:rPr>
              <a:t> </a:t>
            </a:r>
            <a:r>
              <a:rPr lang="en-US" sz="2800" dirty="0" err="1">
                <a:ln>
                  <a:solidFill>
                    <a:schemeClr val="tx1"/>
                  </a:solidFill>
                </a:ln>
                <a:latin typeface="Arial Black" panose="020B0A04020102020204" pitchFamily="34" charset="0"/>
              </a:rPr>
              <a:t>Rasulullah</a:t>
            </a:r>
            <a:r>
              <a:rPr lang="en-US" sz="2800" dirty="0">
                <a:ln>
                  <a:solidFill>
                    <a:schemeClr val="tx1"/>
                  </a:solidFill>
                </a:ln>
                <a:latin typeface="Arial Black" panose="020B0A04020102020204" pitchFamily="34" charset="0"/>
              </a:rPr>
              <a:t> SAW</a:t>
            </a:r>
          </a:p>
        </p:txBody>
      </p:sp>
    </p:spTree>
    <p:extLst>
      <p:ext uri="{BB962C8B-B14F-4D97-AF65-F5344CB8AC3E}">
        <p14:creationId xmlns:p14="http://schemas.microsoft.com/office/powerpoint/2010/main" val="45105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2000" r="-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xmlns="" id="{AB2DE3E0-5296-59FF-7B05-F4B0BA73FF3C}"/>
              </a:ext>
            </a:extLst>
          </p:cNvPr>
          <p:cNvSpPr/>
          <p:nvPr/>
        </p:nvSpPr>
        <p:spPr>
          <a:xfrm>
            <a:off x="1676400" y="685800"/>
            <a:ext cx="5943600" cy="762000"/>
          </a:xfrm>
          <a:prstGeom prst="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masa yang sama</a:t>
            </a:r>
          </a:p>
        </p:txBody>
      </p:sp>
      <p:sp>
        <p:nvSpPr>
          <p:cNvPr id="9" name="Rectangle: Rounded Corners 8">
            <a:extLst>
              <a:ext uri="{FF2B5EF4-FFF2-40B4-BE49-F238E27FC236}">
                <a16:creationId xmlns:a16="http://schemas.microsoft.com/office/drawing/2014/main" xmlns="" id="{FA9C5201-3937-4A66-A830-C32FEA0519A1}"/>
              </a:ext>
            </a:extLst>
          </p:cNvPr>
          <p:cNvSpPr/>
          <p:nvPr/>
        </p:nvSpPr>
        <p:spPr>
          <a:xfrm>
            <a:off x="609600" y="1828800"/>
            <a:ext cx="8077200" cy="4419600"/>
          </a:xfrm>
          <a:prstGeom prst="flowChartAlternateProcess">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juga perlu mengisi kemerdekaan dengan menguasai ilmu pengetahuan semasa agar umat Islam terus terpelihara daripada penjajahan versi baharu dalam bentuk pemikiran moden yang merosakkan pegangan akidah dan gaya hidup Islam</a:t>
            </a:r>
          </a:p>
        </p:txBody>
      </p:sp>
    </p:spTree>
    <p:extLst>
      <p:ext uri="{BB962C8B-B14F-4D97-AF65-F5344CB8AC3E}">
        <p14:creationId xmlns:p14="http://schemas.microsoft.com/office/powerpoint/2010/main" val="129373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25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152400"/>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15253" y="22860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pic>
        <p:nvPicPr>
          <p:cNvPr id="7" name="Picture 6">
            <a:extLst>
              <a:ext uri="{FF2B5EF4-FFF2-40B4-BE49-F238E27FC236}">
                <a16:creationId xmlns:a16="http://schemas.microsoft.com/office/drawing/2014/main" xmlns="" id="{C3FB0AD1-95C6-4C12-B65D-4A16F4286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13" y="901817"/>
            <a:ext cx="8650974" cy="5877053"/>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3" name="Rectangle 2">
            <a:extLst>
              <a:ext uri="{FF2B5EF4-FFF2-40B4-BE49-F238E27FC236}">
                <a16:creationId xmlns:a16="http://schemas.microsoft.com/office/drawing/2014/main" xmlns="" id="{CB6E6FBE-0ABA-DB1A-0C25-F92B659B4209}"/>
              </a:ext>
            </a:extLst>
          </p:cNvPr>
          <p:cNvSpPr/>
          <p:nvPr/>
        </p:nvSpPr>
        <p:spPr>
          <a:xfrm>
            <a:off x="228600" y="838200"/>
            <a:ext cx="8686800" cy="5262979"/>
          </a:xfrm>
          <a:prstGeom prst="rect">
            <a:avLst/>
          </a:prstGeom>
        </p:spPr>
        <p:txBody>
          <a:bodyPr wrap="square">
            <a:spAutoFit/>
          </a:bodyPr>
          <a:lstStyle/>
          <a:p>
            <a:pPr algn="just"/>
            <a:r>
              <a:rPr lang="ms-MY" sz="2800" b="1" dirty="0"/>
              <a:t>Maksudnya: </a:t>
            </a:r>
            <a:r>
              <a:rPr lang="ms-MY" sz="2800" b="1" dirty="0">
                <a:solidFill>
                  <a:srgbClr val="FF0000"/>
                </a:solidFill>
              </a:rPr>
              <a:t>Orang-orang Yahudi dan Nasrani tidak sekali-kali akan bersetuju atau suka kepadamu (wahai Muhammad) sehingga engkau menurut ugama mereka (yang telah terpesong itu). Katakanlah (kepada mereka): "Sesungguhnya petunjuk Allah (ugama Islam) itulah petunjuk yang benar". Dan demi sesungguhnya jika engkau menurut kehendak hawa nafsu mereka sesudah datangnya (wahyu yang memberi) pengetahuan kepadamu (tentang kebenaran), maka tiadalah engkau akan peroleh dari Allah (sesuatu pun) yang dapat mengawal dan memberi pertolongan kepadamu.</a:t>
            </a:r>
          </a:p>
          <a:p>
            <a:pPr algn="just"/>
            <a:r>
              <a:rPr lang="ms-MY" sz="2800" b="1" dirty="0"/>
              <a:t>                                                    (Surah Al-Baqarah: ayat 120)</a:t>
            </a:r>
          </a:p>
        </p:txBody>
      </p:sp>
    </p:spTree>
    <p:extLst>
      <p:ext uri="{BB962C8B-B14F-4D97-AF65-F5344CB8AC3E}">
        <p14:creationId xmlns:p14="http://schemas.microsoft.com/office/powerpoint/2010/main" val="28649894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2492990"/>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r>
              <a:rPr lang="ar-YE"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YE"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66675" y="3253486"/>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hamba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1485" y="1290757"/>
            <a:ext cx="8701030" cy="286232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عَبْدِكَ وَرَسُولِكَ النَّبِيِّ الكَرِيمِ،</a:t>
            </a:r>
          </a:p>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وَصَحْبِهِ وَسَلِّمْ تَسْلِيمًا كَثِيرًا</a:t>
            </a:r>
          </a:p>
        </p:txBody>
      </p:sp>
      <p:sp>
        <p:nvSpPr>
          <p:cNvPr id="4" name="TextBox 3"/>
          <p:cNvSpPr txBox="1"/>
          <p:nvPr/>
        </p:nvSpPr>
        <p:spPr>
          <a:xfrm>
            <a:off x="221485" y="4153079"/>
            <a:ext cx="870103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 para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-banyak</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 </a:t>
            </a:r>
            <a:r>
              <a:rPr lang="es-E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10000" r="-17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8 SAFAR 1445H / 25 OGOS 2023</a:t>
            </a:r>
          </a:p>
        </p:txBody>
      </p:sp>
      <p:sp>
        <p:nvSpPr>
          <p:cNvPr id="6" name="Rectangle 5">
            <a:extLst>
              <a:ext uri="{FF2B5EF4-FFF2-40B4-BE49-F238E27FC236}">
                <a16:creationId xmlns:a16="http://schemas.microsoft.com/office/drawing/2014/main" xmlns="" id="{300A8004-2085-46EE-B941-9931460E59C4}"/>
              </a:ext>
            </a:extLst>
          </p:cNvPr>
          <p:cNvSpPr/>
          <p:nvPr/>
        </p:nvSpPr>
        <p:spPr>
          <a:xfrm>
            <a:off x="1543047" y="3048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 </a:t>
            </a:r>
          </a:p>
          <a:p>
            <a:pPr algn="ct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Khutbah Hari </a:t>
            </a:r>
            <a:r>
              <a:rPr lang="en-US" sz="1400" b="1" u="sng" spc="50" dirty="0" err="1">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glow rad="76200">
                    <a:srgbClr val="002060"/>
                  </a:glow>
                  <a:outerShdw blurRad="76200" dist="50800" dir="5400000" algn="tl" rotWithShape="0">
                    <a:srgbClr val="000000">
                      <a:alpha val="65000"/>
                    </a:srgbClr>
                  </a:outerShdw>
                </a:effectLst>
                <a:latin typeface="Agency FB" pitchFamily="34" charset="0"/>
              </a:rPr>
              <a:t>:</a:t>
            </a:r>
          </a:p>
        </p:txBody>
      </p:sp>
      <p:sp>
        <p:nvSpPr>
          <p:cNvPr id="7" name="Rectangle 6">
            <a:extLst>
              <a:ext uri="{FF2B5EF4-FFF2-40B4-BE49-F238E27FC236}">
                <a16:creationId xmlns:a16="http://schemas.microsoft.com/office/drawing/2014/main" xmlns="" id="{5132C6D0-2454-46B8-A0BF-0772C0420C75}"/>
              </a:ext>
            </a:extLst>
          </p:cNvPr>
          <p:cNvSpPr/>
          <p:nvPr/>
        </p:nvSpPr>
        <p:spPr>
          <a:xfrm>
            <a:off x="1104898" y="3126939"/>
            <a:ext cx="6934200" cy="2585323"/>
          </a:xfrm>
          <a:prstGeom prst="rect">
            <a:avLst/>
          </a:prstGeom>
        </p:spPr>
        <p:txBody>
          <a:bodyPr wrap="square">
            <a:spAutoFit/>
          </a:bodyPr>
          <a:lstStyle/>
          <a:p>
            <a:pPr algn="ctr"/>
            <a:r>
              <a:rPr lang="it-IT" sz="5400" dirty="0">
                <a:ln w="0"/>
                <a:blipFill dpi="0" rotWithShape="1">
                  <a:blip r:embed="rId3">
                    <a:extLst>
                      <a:ext uri="{28A0092B-C50C-407E-A947-70E740481C1C}">
                        <a14:useLocalDpi xmlns:a14="http://schemas.microsoft.com/office/drawing/2010/main" val="0"/>
                      </a:ext>
                    </a:extLst>
                  </a:blip>
                  <a:srcRect/>
                  <a:tile tx="0" ty="0" sx="100000" sy="100000" flip="none" algn="ctr"/>
                </a:blipFill>
                <a:effectLst>
                  <a:glow rad="101600">
                    <a:schemeClr val="accent2">
                      <a:satMod val="175000"/>
                      <a:alpha val="40000"/>
                    </a:schemeClr>
                  </a:glow>
                  <a:reflection blurRad="6350" stA="43000" endPos="22000" dir="5400000" sy="-90000" algn="bl" rotWithShape="0"/>
                </a:effectLst>
                <a:latin typeface="Arial Black" pitchFamily="34" charset="0"/>
              </a:rPr>
              <a:t>MENGHAYATI ERTI KEMERDEKAAN</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76250" y="2673096"/>
            <a:ext cx="8305800" cy="3956304"/>
          </a:xfrm>
          <a:prstGeom prst="roundRect">
            <a:avLst/>
          </a:prstGeom>
          <a:solidFill>
            <a:schemeClr val="accent1">
              <a:lumMod val="50000"/>
            </a:schemeClr>
          </a:solidFill>
          <a:ln>
            <a:noFill/>
          </a:ln>
          <a:effectLst>
            <a:glow rad="101600">
              <a:srgbClr val="FFFF00">
                <a:alpha val="40000"/>
              </a:srgb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negara kita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Malaysia</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akan menyambut ulang tahun hari kemerdekaan. Tahun 2023 ini merupakan sambutan kemerdekaan kali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ke-66</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Ini menandakan negara kita telah merdeka selama tempoh 66 tahun.</a:t>
            </a:r>
          </a:p>
        </p:txBody>
      </p:sp>
      <p:sp>
        <p:nvSpPr>
          <p:cNvPr id="7" name="Rectangle: Rounded Corners 1">
            <a:extLst>
              <a:ext uri="{FF2B5EF4-FFF2-40B4-BE49-F238E27FC236}">
                <a16:creationId xmlns:a16="http://schemas.microsoft.com/office/drawing/2014/main" xmlns="" id="{0808471C-4130-3D2E-1B60-244917EA6DA8}"/>
              </a:ext>
            </a:extLst>
          </p:cNvPr>
          <p:cNvSpPr/>
          <p:nvPr/>
        </p:nvSpPr>
        <p:spPr>
          <a:xfrm>
            <a:off x="476250" y="228600"/>
            <a:ext cx="8229600" cy="2133600"/>
          </a:xfrm>
          <a:prstGeom prst="wave">
            <a:avLst/>
          </a:prstGeom>
          <a:gradFill>
            <a:gsLst>
              <a:gs pos="17000">
                <a:schemeClr val="accent2">
                  <a:shade val="51000"/>
                  <a:satMod val="130000"/>
                </a:schemeClr>
              </a:gs>
              <a:gs pos="62000">
                <a:schemeClr val="accent2">
                  <a:lumMod val="50000"/>
                </a:schemeClr>
              </a:gs>
            </a:gsLst>
          </a:gradFill>
          <a:ln>
            <a:solidFill>
              <a:schemeClr val="bg1"/>
            </a:solidFill>
            <a:headEnd type="none" w="med" len="med"/>
            <a:tailEnd type="none" w="med" len="med"/>
          </a:ln>
          <a:effectLst>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Setiap tahun pada tanggal </a:t>
            </a:r>
          </a:p>
          <a:p>
            <a:pPr algn="ctr"/>
            <a:r>
              <a:rPr lang="pt-BR"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31 Ogos</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24543" y="381000"/>
            <a:ext cx="8305800" cy="2895600"/>
          </a:xfrm>
          <a:prstGeom prst="roundRect">
            <a:avLst/>
          </a:prstGeom>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disoroti, kemerdekaan negara yang dicapai pada tahun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1957</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adalah sebuah perjuangan yang panjang dan penuh berliku. </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24543" y="3505200"/>
            <a:ext cx="8305800" cy="3037114"/>
          </a:xfrm>
          <a:prstGeom prst="roundRect">
            <a:avLst/>
          </a:prstGeom>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Generasi terdahulu telah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mengorbankan jiwa dan raga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mereka bagi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mempertahankan tanah air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daripada penjajahan kuasa asing.</a:t>
            </a:r>
          </a:p>
        </p:txBody>
      </p:sp>
    </p:spTree>
    <p:extLst>
      <p:ext uri="{BB962C8B-B14F-4D97-AF65-F5344CB8AC3E}">
        <p14:creationId xmlns:p14="http://schemas.microsoft.com/office/powerpoint/2010/main" val="286909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1752600"/>
            <a:ext cx="8305800" cy="4724400"/>
          </a:xfrm>
          <a:prstGeom prst="roundRect">
            <a:avLst/>
          </a:prstGeom>
          <a:solidFill>
            <a:schemeClr val="bg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Perjuangan mereka juga bertujuan agar agama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Islam</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terus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terpelihara di Malaysia</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Apa yang pasti, semangat perjuangan bagi mencapai kemerdekaan yang ditunjukkan oleh generasi terdahulu ini dilihat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selari</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sirah Nabi Muhammad SAW dan para Sahabat R.Anhum.</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495550" y="304800"/>
            <a:ext cx="4229100" cy="1143000"/>
          </a:xfrm>
          <a:prstGeom prst="roundRect">
            <a:avLst/>
          </a:prstGeom>
          <a:gradFill>
            <a:gsLst>
              <a:gs pos="17000">
                <a:schemeClr val="bg2">
                  <a:lumMod val="50000"/>
                </a:schemeClr>
              </a:gs>
              <a:gs pos="62000">
                <a:schemeClr val="accent3">
                  <a:lumMod val="75000"/>
                </a:schemeClr>
              </a:gs>
            </a:gsLst>
            <a:lin ang="16200000" scaled="0"/>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Selain itu,</a:t>
            </a:r>
          </a:p>
        </p:txBody>
      </p:sp>
    </p:spTree>
    <p:extLst>
      <p:ext uri="{BB962C8B-B14F-4D97-AF65-F5344CB8AC3E}">
        <p14:creationId xmlns:p14="http://schemas.microsoft.com/office/powerpoint/2010/main" val="2286900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12419478</TotalTime>
  <Words>1437</Words>
  <Application>Microsoft Office PowerPoint</Application>
  <PresentationFormat>On-screen Show (4:3)</PresentationFormat>
  <Paragraphs>164</Paragraphs>
  <Slides>42</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42</vt:i4>
      </vt:variant>
    </vt:vector>
  </HeadingPairs>
  <TitlesOfParts>
    <vt:vector size="59"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1009</cp:revision>
  <dcterms:created xsi:type="dcterms:W3CDTF">2017-12-24T04:47:57Z</dcterms:created>
  <dcterms:modified xsi:type="dcterms:W3CDTF">2023-08-23T01:35:35Z</dcterms:modified>
</cp:coreProperties>
</file>